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9" r:id="rId5"/>
  </p:sldIdLst>
  <p:sldSz cx="43900725" cy="32918400"/>
  <p:notesSz cx="6858000" cy="9144000"/>
  <p:defaultTextStyle>
    <a:defPPr>
      <a:defRPr lang="en-US"/>
    </a:defPPr>
    <a:lvl1pPr marL="0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789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577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4366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9154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3943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8732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3520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8309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" userDrawn="1">
          <p15:clr>
            <a:srgbClr val="A4A3A4"/>
          </p15:clr>
        </p15:guide>
        <p15:guide id="2" pos="26369" userDrawn="1">
          <p15:clr>
            <a:srgbClr val="A4A3A4"/>
          </p15:clr>
        </p15:guide>
        <p15:guide id="3" pos="1285" userDrawn="1">
          <p15:clr>
            <a:srgbClr val="A4A3A4"/>
          </p15:clr>
        </p15:guide>
        <p15:guide id="4" orient="horz" pos="19463" userDrawn="1">
          <p15:clr>
            <a:srgbClr val="A4A3A4"/>
          </p15:clr>
        </p15:guide>
        <p15:guide id="5" orient="horz" pos="3836" userDrawn="1">
          <p15:clr>
            <a:srgbClr val="A4A3A4"/>
          </p15:clr>
        </p15:guide>
        <p15:guide id="6" orient="horz" pos="3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  <a:srgbClr val="EE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A5959-9EE6-7130-05A7-A6645C902E1F}" v="461" dt="2026-04-04T22:29:09.464"/>
    <p1510:client id="{6399C91C-3BCB-4B1C-9DD9-A73FDC26731E}" v="63" dt="2026-04-04T21:02:38.980"/>
    <p1510:client id="{7313272D-5AFA-7A4B-6435-A3372A2F3CA1}" v="234" dt="2026-04-06T20:50:45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22" y="870"/>
      </p:cViewPr>
      <p:guideLst>
        <p:guide orient="horz" pos="1273"/>
        <p:guide pos="26369"/>
        <p:guide pos="1285"/>
        <p:guide orient="horz" pos="19463"/>
        <p:guide orient="horz" pos="3836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965C-7624-E247-B96F-1194C0B13332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FAC13-74A4-2544-ABFC-8B57E2E1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AC13-74A4-2544-ABFC-8B57E2E1D2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85FC4A-7AC5-EE4F-8CB5-2B14749F5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-33068"/>
            <a:ext cx="43935290" cy="32951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1F624-92A4-4B45-850A-09261BC468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2" y="0"/>
            <a:ext cx="43891200" cy="70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8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07339F-0707-E045-85C5-E5D1EE4CB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43900725" cy="7062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62CF23-5735-2148-8D07-EF2F565763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24761" y="23625264"/>
            <a:ext cx="28675964" cy="92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7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48BC9-0A09-7140-A515-393703F89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43900725" cy="56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32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219478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6091" indent="-1646091" algn="l" defTabSz="2194789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531" indent="-1371743" algn="l" defTabSz="2194789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972" indent="-1097394" algn="l" defTabSz="2194789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1760" indent="-1097394" algn="l" defTabSz="2194789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6549" indent="-1097394" algn="l" defTabSz="2194789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1337" indent="-1097394" algn="l" defTabSz="219478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6126" indent="-1097394" algn="l" defTabSz="219478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60915" indent="-1097394" algn="l" defTabSz="219478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5703" indent="-1097394" algn="l" defTabSz="219478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789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577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4366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9154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3943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8732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3520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8309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ounded Rectangle 40">
            <a:extLst>
              <a:ext uri="{FF2B5EF4-FFF2-40B4-BE49-F238E27FC236}">
                <a16:creationId xmlns:a16="http://schemas.microsoft.com/office/drawing/2014/main" id="{C0839DD0-4160-8C7D-9E7D-62699CE5FCC2}"/>
              </a:ext>
            </a:extLst>
          </p:cNvPr>
          <p:cNvSpPr/>
          <p:nvPr/>
        </p:nvSpPr>
        <p:spPr>
          <a:xfrm flipV="1">
            <a:off x="24304132" y="26265944"/>
            <a:ext cx="8485374" cy="5146133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40">
            <a:extLst>
              <a:ext uri="{FF2B5EF4-FFF2-40B4-BE49-F238E27FC236}">
                <a16:creationId xmlns:a16="http://schemas.microsoft.com/office/drawing/2014/main" id="{1E34A4BF-CF76-9BF3-3F37-A3CA238454C3}"/>
              </a:ext>
            </a:extLst>
          </p:cNvPr>
          <p:cNvSpPr/>
          <p:nvPr/>
        </p:nvSpPr>
        <p:spPr>
          <a:xfrm>
            <a:off x="20893408" y="16160489"/>
            <a:ext cx="11885332" cy="969793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40">
            <a:extLst>
              <a:ext uri="{FF2B5EF4-FFF2-40B4-BE49-F238E27FC236}">
                <a16:creationId xmlns:a16="http://schemas.microsoft.com/office/drawing/2014/main" id="{2F6105F9-8200-87DC-356D-4C2DCF7BED99}"/>
              </a:ext>
            </a:extLst>
          </p:cNvPr>
          <p:cNvSpPr/>
          <p:nvPr/>
        </p:nvSpPr>
        <p:spPr>
          <a:xfrm>
            <a:off x="11896836" y="5072982"/>
            <a:ext cx="10822742" cy="10428608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3076790" y="5020145"/>
            <a:ext cx="10366220" cy="24074335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85A607F-3A39-614A-9BA9-51D5593EE65E}"/>
              </a:ext>
            </a:extLst>
          </p:cNvPr>
          <p:cNvSpPr/>
          <p:nvPr/>
        </p:nvSpPr>
        <p:spPr>
          <a:xfrm>
            <a:off x="23403162" y="5071847"/>
            <a:ext cx="9314171" cy="10425487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0FEF062-7DE7-2F40-BC88-B09EB3EC7AFD}"/>
              </a:ext>
            </a:extLst>
          </p:cNvPr>
          <p:cNvSpPr/>
          <p:nvPr/>
        </p:nvSpPr>
        <p:spPr>
          <a:xfrm>
            <a:off x="312685" y="5048402"/>
            <a:ext cx="10897101" cy="10416057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651448D-29A6-1A40-A9C3-F89C2CEEF895}"/>
              </a:ext>
            </a:extLst>
          </p:cNvPr>
          <p:cNvSpPr/>
          <p:nvPr/>
        </p:nvSpPr>
        <p:spPr>
          <a:xfrm>
            <a:off x="8571887" y="16168643"/>
            <a:ext cx="12172593" cy="12694918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/>
              <a:t>Figure 4</a:t>
            </a:r>
            <a:endParaRPr lang="en-CA"/>
          </a:p>
          <a:p>
            <a:br>
              <a:rPr lang="en-CA"/>
            </a:b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685" y="31772786"/>
            <a:ext cx="35298115" cy="948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7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Supported by the Taylor Institute for Teaching and Learning SOTL Grant, University of Calgary)</a:t>
            </a:r>
            <a:endParaRPr lang="en-US" sz="7000" b="1" spc="24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2453" y="3278813"/>
            <a:ext cx="33688269" cy="10772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3500" spc="240" dirty="0">
                <a:latin typeface="Arial"/>
                <a:cs typeface="Arial"/>
              </a:rPr>
              <a:t>Andrew Filewich, John Holash, </a:t>
            </a:r>
            <a:r>
              <a:rPr lang="en-US" sz="3500" spc="240" dirty="0" err="1">
                <a:latin typeface="Arial"/>
                <a:cs typeface="Arial"/>
              </a:rPr>
              <a:t>Phd</a:t>
            </a:r>
            <a:endParaRPr lang="en-US" sz="3500" spc="240" dirty="0">
              <a:latin typeface="Arial"/>
              <a:cs typeface="Arial"/>
            </a:endParaRPr>
          </a:p>
          <a:p>
            <a:r>
              <a:rPr lang="en-US" sz="3500" spc="240" dirty="0">
                <a:latin typeface="Arial"/>
                <a:cs typeface="Arial"/>
              </a:rPr>
              <a:t>Faculty of Kinesiology, University of Calgary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00711" y="5180709"/>
            <a:ext cx="8717660" cy="80945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ea typeface="Calibri"/>
                <a:cs typeface="Calibri"/>
              </a:rPr>
              <a:t>Results</a:t>
            </a:r>
            <a:endParaRPr lang="en-US" sz="4000" dirty="0">
              <a:ea typeface="Calibri"/>
              <a:cs typeface="Calibri"/>
            </a:endParaRPr>
          </a:p>
          <a:p>
            <a:r>
              <a:rPr lang="en-US" sz="3200" b="1" dirty="0"/>
              <a:t>Video Uptake</a:t>
            </a:r>
            <a:br>
              <a:rPr lang="en-US" sz="3200" dirty="0"/>
            </a:br>
            <a:r>
              <a:rPr lang="en-US" sz="3200" dirty="0"/>
              <a:t>Lab 1: 31 (37.3%) | Lab 2: 29 (34.9%)</a:t>
            </a:r>
            <a:br>
              <a:rPr lang="en-US" sz="3200" dirty="0"/>
            </a:br>
            <a:r>
              <a:rPr lang="en-US" sz="3200" dirty="0"/>
              <a:t>Lab 3: 21 (25.3%) | Lab 4: 14 (16.9%)</a:t>
            </a:r>
            <a:br>
              <a:rPr lang="en-US" sz="3200" dirty="0"/>
            </a:br>
            <a:r>
              <a:rPr lang="en-US" sz="3200" b="1" dirty="0"/>
              <a:t>No video exceeded 40% of enrolled students.</a:t>
            </a:r>
            <a:endParaRPr lang="en-US" dirty="0"/>
          </a:p>
          <a:p>
            <a:endParaRPr lang="en-US" sz="3200" b="1" dirty="0"/>
          </a:p>
          <a:p>
            <a:r>
              <a:rPr lang="en-US" sz="3200" b="1" dirty="0"/>
              <a:t>Perceived Value of Videos</a:t>
            </a:r>
            <a:br>
              <a:rPr lang="en-US" sz="3200" dirty="0"/>
            </a:br>
            <a:r>
              <a:rPr lang="en-US" sz="3200" dirty="0"/>
              <a:t>Highest-rated categories &amp; means:</a:t>
            </a:r>
            <a:br>
              <a:rPr lang="en-US" sz="3200" dirty="0"/>
            </a:br>
            <a:r>
              <a:rPr lang="en-US" sz="3200" b="1" dirty="0"/>
              <a:t>Confidence = 4.00 | Clarity = 4.00 | Skill = 4.00</a:t>
            </a:r>
            <a:br>
              <a:rPr lang="en-US" sz="3200" dirty="0"/>
            </a:br>
            <a:endParaRPr lang="en-US" sz="3200" b="1" dirty="0"/>
          </a:p>
          <a:p>
            <a:r>
              <a:rPr lang="en-US" sz="3200" b="1" dirty="0"/>
              <a:t>Open-Ended Themes</a:t>
            </a:r>
            <a:br>
              <a:rPr lang="en-US" sz="3200" dirty="0"/>
            </a:br>
            <a:r>
              <a:rPr lang="en-US" sz="3200" dirty="0"/>
              <a:t>Helpful for: </a:t>
            </a:r>
            <a:r>
              <a:rPr lang="en-US" sz="3200" b="1" dirty="0"/>
              <a:t>procedural clarity, role preparation, visual demonstration, </a:t>
            </a:r>
            <a:r>
              <a:rPr lang="en-US" sz="3200" b="1" dirty="0" err="1"/>
              <a:t>replayability</a:t>
            </a:r>
            <a:br>
              <a:rPr lang="en-US" sz="3200" dirty="0"/>
            </a:br>
            <a:r>
              <a:rPr lang="en-US" sz="3200" dirty="0"/>
              <a:t>Challenges: </a:t>
            </a:r>
            <a:r>
              <a:rPr lang="en-US" sz="3200" b="1" dirty="0"/>
              <a:t>low awareness, content misalignment</a:t>
            </a:r>
            <a:br>
              <a:rPr lang="en-US" sz="3200" dirty="0"/>
            </a:br>
            <a:r>
              <a:rPr lang="en-US" sz="3200" dirty="0"/>
              <a:t>Suggestions: </a:t>
            </a:r>
            <a:r>
              <a:rPr lang="en-US" sz="3200" b="1" dirty="0"/>
              <a:t>more videos, greater specificity, shorter length, better alignment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69803" y="5177324"/>
            <a:ext cx="9498182" cy="243451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F20000"/>
                </a:solidFill>
                <a:ea typeface="Calibri"/>
                <a:cs typeface="Calibri"/>
              </a:rPr>
              <a:t>Discussion</a:t>
            </a:r>
            <a:endParaRPr lang="en-US"/>
          </a:p>
          <a:p>
            <a:r>
              <a:rPr lang="en-US" sz="3200" b="1">
                <a:cs typeface="Calibri"/>
              </a:rPr>
              <a:t>Interpretation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 sz="3200">
                <a:cs typeface="Calibri"/>
              </a:rPr>
              <a:t>Students perceived the videos most positively as supports for preparation, procedural clarity, confidence, and skill performance.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The videos appeared to function more as practical preparatory tools than as highly engaging stand-alone learning resources.</a:t>
            </a:r>
            <a:r>
              <a:rPr lang="en-US" sz="3200" baseline="30000" dirty="0">
                <a:cs typeface="Calibri"/>
              </a:rPr>
              <a:t>10, 12</a:t>
            </a:r>
            <a:endParaRPr lang="en-US" sz="3200" baseline="30000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cs typeface="Calibri"/>
              </a:rPr>
              <a:t>Pre-laboratory videos may help reduce uncertainty before lab and allow in-person laboratory time to be used more efficiently.</a:t>
            </a:r>
            <a:r>
              <a:rPr lang="en-US" sz="3200" baseline="30000">
                <a:cs typeface="Calibri"/>
              </a:rPr>
              <a:t>4, 8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A key tension in the findings was that positive perceptions among users did not translate into strong whole-class uptake. </a:t>
            </a:r>
            <a:r>
              <a:rPr lang="en-US" sz="3200" baseline="30000" dirty="0">
                <a:ea typeface="Calibri"/>
                <a:cs typeface="Calibri"/>
              </a:rPr>
              <a:t>7</a:t>
            </a: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cs typeface="Calibri"/>
              </a:rPr>
              <a:t>The videos also appeared useful for both “participant” and “coordinator” roles, giving clarity of roles.</a:t>
            </a:r>
            <a:r>
              <a:rPr lang="en-US" sz="3200" baseline="30000">
                <a:cs typeface="Calibri"/>
              </a:rPr>
              <a:t>11</a:t>
            </a:r>
            <a:endParaRPr lang="en-US" sz="3200" baseline="30000">
              <a:ea typeface="Calibri"/>
              <a:cs typeface="Calibri"/>
            </a:endParaRPr>
          </a:p>
          <a:p>
            <a:endParaRPr lang="en-US" sz="3200" b="1" dirty="0">
              <a:ea typeface="Calibri"/>
              <a:cs typeface="Calibri"/>
            </a:endParaRPr>
          </a:p>
          <a:p>
            <a:r>
              <a:rPr lang="en-US" sz="3200" b="1">
                <a:cs typeface="Calibri"/>
              </a:rPr>
              <a:t>Implementation Consideration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cs typeface="Calibri"/>
              </a:rPr>
              <a:t>Reported challenges included low awareness of the videos and occasional mismatch between video content and in-lab activities.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cs typeface="Calibri"/>
              </a:rPr>
              <a:t>These findings suggest that resource quality alone is not enough; visibility, alignment, and integration into course expectations also matter.</a:t>
            </a:r>
            <a:r>
              <a:rPr lang="en-US" sz="3200" baseline="30000">
                <a:cs typeface="Calibri"/>
              </a:rPr>
              <a:t>2, 5, 6</a:t>
            </a:r>
            <a:endParaRPr lang="en-US" sz="3200" baseline="3000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3200">
              <a:ea typeface="Calibri"/>
              <a:cs typeface="Calibri"/>
            </a:endParaRPr>
          </a:p>
          <a:p>
            <a:r>
              <a:rPr lang="en-US" sz="4000" b="1">
                <a:solidFill>
                  <a:srgbClr val="F20000"/>
                </a:solidFill>
                <a:ea typeface="Calibri"/>
                <a:cs typeface="Calibri"/>
              </a:rPr>
              <a:t>Conclusion</a:t>
            </a:r>
            <a:endParaRPr lang="en-US"/>
          </a:p>
          <a:p>
            <a:r>
              <a:rPr lang="en-US" sz="3200" b="1">
                <a:ea typeface="Calibri"/>
                <a:cs typeface="Calibri"/>
              </a:rPr>
              <a:t>Take Home Message</a:t>
            </a:r>
            <a:endParaRPr lang="en-US" sz="3200"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en-US" sz="3200" dirty="0">
                <a:ea typeface="Calibri"/>
                <a:cs typeface="Calibri"/>
              </a:rPr>
              <a:t>Pre-laboratory videos may be a useful way to </a:t>
            </a:r>
            <a:r>
              <a:rPr lang="en-US" sz="3200">
                <a:ea typeface="Calibri"/>
                <a:cs typeface="Calibri"/>
              </a:rPr>
              <a:t>support experiential</a:t>
            </a:r>
            <a:r>
              <a:rPr lang="en-US" sz="3200" dirty="0">
                <a:ea typeface="Calibri"/>
                <a:cs typeface="Calibri"/>
              </a:rPr>
              <a:t> learning in undergraduate </a:t>
            </a:r>
            <a:r>
              <a:rPr lang="en-US" sz="3200">
                <a:ea typeface="Calibri"/>
                <a:cs typeface="Calibri"/>
              </a:rPr>
              <a:t>kinesiology laboratories</a:t>
            </a:r>
            <a:r>
              <a:rPr lang="en-US" sz="3200" dirty="0">
                <a:ea typeface="Calibri"/>
                <a:cs typeface="Calibri"/>
              </a:rPr>
              <a:t>.</a:t>
            </a:r>
          </a:p>
          <a:p>
            <a:pPr marL="457200" indent="-457200">
              <a:buFont typeface="Arial,Sans-Serif"/>
              <a:buChar char="•"/>
            </a:pPr>
            <a:r>
              <a:rPr lang="en-US" sz="3200" dirty="0">
                <a:ea typeface="Calibri"/>
                <a:cs typeface="Calibri"/>
              </a:rPr>
              <a:t>Their value appears strongest as a pre-class support </a:t>
            </a:r>
            <a:r>
              <a:rPr lang="en-US" sz="3200">
                <a:ea typeface="Calibri"/>
                <a:cs typeface="Calibri"/>
              </a:rPr>
              <a:t>for readiness</a:t>
            </a:r>
            <a:r>
              <a:rPr lang="en-US" sz="3200" dirty="0">
                <a:ea typeface="Calibri"/>
                <a:cs typeface="Calibri"/>
              </a:rPr>
              <a:t>, clarity, and confidence.</a:t>
            </a:r>
          </a:p>
          <a:p>
            <a:pPr marL="457200" indent="-457200">
              <a:buFont typeface="Arial,Sans-Serif"/>
              <a:buChar char="•"/>
            </a:pPr>
            <a:r>
              <a:rPr lang="en-US" sz="3200" dirty="0">
                <a:ea typeface="Calibri"/>
                <a:cs typeface="Calibri"/>
              </a:rPr>
              <a:t>This project suggests that multimedia resources </a:t>
            </a:r>
            <a:r>
              <a:rPr lang="en-US" sz="3200" dirty="0" err="1">
                <a:ea typeface="Calibri"/>
                <a:cs typeface="Calibri"/>
              </a:rPr>
              <a:t>mayhelp</a:t>
            </a:r>
            <a:r>
              <a:rPr lang="en-US" sz="3200" dirty="0">
                <a:ea typeface="Calibri"/>
                <a:cs typeface="Calibri"/>
              </a:rPr>
              <a:t> address the challenge of supporting meaningful experiential learning under limited laboratory time and high cognitive load. </a:t>
            </a:r>
            <a:r>
              <a:rPr lang="en-US" sz="3200" baseline="30000" dirty="0">
                <a:ea typeface="Calibri"/>
                <a:cs typeface="Calibri"/>
              </a:rPr>
              <a:t>3, 9, 14</a:t>
            </a:r>
            <a:endParaRPr lang="en-US" sz="3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32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 b="1">
                <a:ea typeface="Calibri"/>
                <a:cs typeface="Calibri"/>
              </a:rPr>
              <a:t>Future Direction</a:t>
            </a:r>
            <a:endParaRPr lang="en-US" sz="3200"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en-US" sz="3200" dirty="0">
                <a:ea typeface="Calibri"/>
                <a:cs typeface="Calibri"/>
              </a:rPr>
              <a:t>Positive perceptions do not guarantee meaningful impact if students do not consistently use the resource.</a:t>
            </a:r>
          </a:p>
          <a:p>
            <a:pPr marL="457200" indent="-457200">
              <a:buFont typeface="Arial,Sans-Serif"/>
              <a:buChar char="•"/>
            </a:pPr>
            <a:r>
              <a:rPr lang="en-US" sz="3200" dirty="0">
                <a:ea typeface="Calibri"/>
                <a:cs typeface="Calibri"/>
              </a:rPr>
              <a:t>Instructional design and implementation </a:t>
            </a:r>
            <a:r>
              <a:rPr lang="en-US" sz="3200">
                <a:ea typeface="Calibri"/>
                <a:cs typeface="Calibri"/>
              </a:rPr>
              <a:t>must therefore</a:t>
            </a:r>
            <a:r>
              <a:rPr lang="en-US" sz="3200" dirty="0">
                <a:ea typeface="Calibri"/>
                <a:cs typeface="Calibri"/>
              </a:rPr>
              <a:t> be considered together.</a:t>
            </a:r>
          </a:p>
          <a:p>
            <a:pPr marL="457200" indent="-457200">
              <a:buFont typeface="Arial,Sans-Serif"/>
              <a:buChar char="•"/>
            </a:pPr>
            <a:r>
              <a:rPr lang="en-US" sz="3200" dirty="0">
                <a:ea typeface="Calibri"/>
                <a:cs typeface="Calibri"/>
              </a:rPr>
              <a:t>Future work should examine both objective learning outcomes and strategies that improve uptake, </a:t>
            </a:r>
            <a:r>
              <a:rPr lang="en-US" sz="3200">
                <a:ea typeface="Calibri"/>
                <a:cs typeface="Calibri"/>
              </a:rPr>
              <a:t>visibility, and</a:t>
            </a:r>
            <a:r>
              <a:rPr lang="en-US" sz="3200" dirty="0">
                <a:ea typeface="Calibri"/>
                <a:cs typeface="Calibri"/>
              </a:rPr>
              <a:t> content alignment.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ea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69803" y="29679629"/>
            <a:ext cx="601072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spc="240" dirty="0">
                <a:solidFill>
                  <a:srgbClr val="EE0303"/>
                </a:solidFill>
                <a:cs typeface="Calibri"/>
              </a:rPr>
              <a:t>Contact:</a:t>
            </a:r>
          </a:p>
          <a:p>
            <a:r>
              <a:rPr lang="en-US" sz="3200" b="1" spc="240" dirty="0">
                <a:solidFill>
                  <a:srgbClr val="EE0303"/>
                </a:solidFill>
                <a:cs typeface="Calibri"/>
              </a:rPr>
              <a:t>Andrew.Filewich@ucalgary.ca</a:t>
            </a:r>
          </a:p>
          <a:p>
            <a:r>
              <a:rPr lang="en-US" sz="3200" b="1" spc="240" dirty="0">
                <a:solidFill>
                  <a:srgbClr val="EE0303"/>
                </a:solidFill>
                <a:cs typeface="Calibri"/>
              </a:rPr>
              <a:t>RJHolash@ucalgary.ca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D38810-EE14-144D-AFA9-0DC1065C3C0C}"/>
              </a:ext>
            </a:extLst>
          </p:cNvPr>
          <p:cNvSpPr txBox="1"/>
          <p:nvPr/>
        </p:nvSpPr>
        <p:spPr>
          <a:xfrm>
            <a:off x="582068" y="5182465"/>
            <a:ext cx="10663221" cy="105567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ea typeface="Calibri"/>
                <a:cs typeface="Calibri"/>
              </a:rPr>
              <a:t>Introduction</a:t>
            </a:r>
            <a:endParaRPr lang="en-US" sz="4000" dirty="0">
              <a:ea typeface="Calibri"/>
              <a:cs typeface="Calibri"/>
            </a:endParaRPr>
          </a:p>
          <a:p>
            <a:r>
              <a:rPr lang="en-US" sz="3200" b="1" dirty="0">
                <a:cs typeface="Calibri"/>
              </a:rPr>
              <a:t>Background: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Experiential learning is central to kinesiology and other health-related undergraduate programs, where labs translate theory into applied skills. </a:t>
            </a:r>
            <a:r>
              <a:rPr lang="en-US" sz="3200" baseline="30000" dirty="0">
                <a:cs typeface="Calibri"/>
              </a:rPr>
              <a:t>1, 3, 13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Pre-laboratory videos may reduce cognitive load burden by improving preparedness and procedural clarity before students enter the lab. </a:t>
            </a:r>
            <a:r>
              <a:rPr lang="en-US" sz="3200" baseline="30000" dirty="0">
                <a:cs typeface="Calibri"/>
              </a:rPr>
              <a:t>10, 12</a:t>
            </a:r>
            <a:endParaRPr lang="en-US" sz="3200" b="1" baseline="30000" dirty="0"/>
          </a:p>
          <a:p>
            <a:endParaRPr lang="en-US" sz="3200" b="1" dirty="0"/>
          </a:p>
          <a:p>
            <a:r>
              <a:rPr lang="en-US" sz="3200" b="1" dirty="0"/>
              <a:t>Purpose: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evaluate the implementation and perceived instructional value of short multimedia pre-laboratory video modules in Kinesiology 375—Tests and Measurements.</a:t>
            </a:r>
            <a:r>
              <a:rPr lang="en-US" sz="3200" dirty="0">
                <a:cs typeface="Calibri"/>
              </a:rPr>
              <a:t> </a:t>
            </a:r>
            <a:endParaRPr lang="en-US" sz="3200" dirty="0">
              <a:solidFill>
                <a:srgbClr val="FFFFFF"/>
              </a:solidFill>
              <a:cs typeface="Calibri"/>
            </a:endParaRPr>
          </a:p>
          <a:p>
            <a:endParaRPr lang="en-US" sz="3200" b="1" dirty="0"/>
          </a:p>
          <a:p>
            <a:r>
              <a:rPr lang="en-US" sz="3200" b="1" dirty="0"/>
              <a:t>Research Questions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How did students perceive the influence of pre-laboratory videos on preparedness, confidence, procedural understanding, learning efficiency, and skill self-efficacy?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patterns of video use, reported benefits, challenges, and suggestions emerged across the semester?</a:t>
            </a:r>
            <a:endParaRPr lang="en-US" sz="3200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71F0F6-383B-5262-56CC-DB39A30B5478}"/>
              </a:ext>
            </a:extLst>
          </p:cNvPr>
          <p:cNvSpPr txBox="1"/>
          <p:nvPr/>
        </p:nvSpPr>
        <p:spPr>
          <a:xfrm>
            <a:off x="12207120" y="5196600"/>
            <a:ext cx="107986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CA" sz="4000" b="1" i="0" u="none" strike="noStrike">
                <a:solidFill>
                  <a:srgbClr val="FF0000"/>
                </a:solidFill>
                <a:effectLst/>
              </a:rPr>
              <a:t>Figure 1:  Screenshots from pre-lab videos</a:t>
            </a:r>
            <a:endParaRPr lang="en-CA" sz="4000" b="0">
              <a:solidFill>
                <a:srgbClr val="FF0000"/>
              </a:solidFill>
              <a:effectLst/>
            </a:endParaRPr>
          </a:p>
          <a:p>
            <a:pPr>
              <a:buNone/>
            </a:pPr>
            <a:br>
              <a:rPr lang="en-CA" sz="4000"/>
            </a:br>
            <a:endParaRPr lang="en-CA" sz="4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A7D6B6-747A-0C44-C738-2C200964E797}"/>
              </a:ext>
            </a:extLst>
          </p:cNvPr>
          <p:cNvSpPr txBox="1"/>
          <p:nvPr/>
        </p:nvSpPr>
        <p:spPr>
          <a:xfrm>
            <a:off x="12165060" y="13690893"/>
            <a:ext cx="1047837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3500" b="0" i="1" u="none" strike="noStrike">
                <a:solidFill>
                  <a:srgbClr val="000000"/>
                </a:solidFill>
                <a:effectLst/>
                <a:latin typeface="+mj-lt"/>
              </a:rPr>
              <a:t>Note.</a:t>
            </a:r>
            <a:r>
              <a:rPr lang="en-US" sz="3500" b="0" i="0" u="none" strike="noStrike">
                <a:solidFill>
                  <a:srgbClr val="000000"/>
                </a:solidFill>
                <a:effectLst/>
                <a:latin typeface="+mj-lt"/>
              </a:rPr>
              <a:t> From left to right, top to bottom: Skin Caliper Test, Blood Pressure Test, Vertical Jump Test, Estimated 1 Rep Max Test.</a:t>
            </a:r>
            <a:endParaRPr lang="en-US" sz="3500" b="0">
              <a:effectLst/>
              <a:latin typeface="+mj-lt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34BA9DD-6D52-98AD-E66A-247ADAD27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703" y="6036270"/>
            <a:ext cx="10247583" cy="760387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A4609AC1-46E7-DF1C-FB27-04188407DD6B}"/>
              </a:ext>
            </a:extLst>
          </p:cNvPr>
          <p:cNvSpPr txBox="1"/>
          <p:nvPr/>
        </p:nvSpPr>
        <p:spPr>
          <a:xfrm>
            <a:off x="21107177" y="16282388"/>
            <a:ext cx="95812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CA" sz="4000" b="1" i="0" u="none" strike="noStrike">
                <a:solidFill>
                  <a:srgbClr val="FF0000"/>
                </a:solidFill>
                <a:effectLst/>
              </a:rPr>
              <a:t>Figure </a:t>
            </a:r>
            <a:r>
              <a:rPr lang="en-CA" sz="4000" b="1">
                <a:solidFill>
                  <a:srgbClr val="FF0000"/>
                </a:solidFill>
              </a:rPr>
              <a:t>2</a:t>
            </a:r>
            <a:r>
              <a:rPr lang="en-CA" sz="4000" b="1" i="0" u="none" strike="noStrike">
                <a:solidFill>
                  <a:srgbClr val="FF0000"/>
                </a:solidFill>
                <a:effectLst/>
              </a:rPr>
              <a:t>: Video viewership across modules</a:t>
            </a:r>
            <a:endParaRPr lang="en-CA" sz="4000" b="0">
              <a:solidFill>
                <a:srgbClr val="FF0000"/>
              </a:solidFill>
              <a:effectLst/>
            </a:endParaRPr>
          </a:p>
          <a:p>
            <a:pPr>
              <a:buNone/>
            </a:pPr>
            <a:br>
              <a:rPr lang="en-CA" sz="4000"/>
            </a:br>
            <a:endParaRPr lang="en-CA" sz="400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1E77698C-D476-C07A-2446-2C098C059D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14" t="-70" r="-1499" b="-204"/>
          <a:stretch>
            <a:fillRect/>
          </a:stretch>
        </p:blipFill>
        <p:spPr>
          <a:xfrm>
            <a:off x="8754270" y="16910658"/>
            <a:ext cx="11823225" cy="8835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F35B7478-495E-D884-DD20-85ACEE528EAA}"/>
              </a:ext>
            </a:extLst>
          </p:cNvPr>
          <p:cNvSpPr txBox="1"/>
          <p:nvPr/>
        </p:nvSpPr>
        <p:spPr>
          <a:xfrm>
            <a:off x="8890059" y="16264230"/>
            <a:ext cx="117738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CA" sz="4000" b="1">
                <a:solidFill>
                  <a:srgbClr val="FF0000"/>
                </a:solidFill>
              </a:rPr>
              <a:t>Table 1</a:t>
            </a:r>
            <a:r>
              <a:rPr lang="en-CA" sz="4000" b="1" i="0" u="none" strike="noStrike">
                <a:solidFill>
                  <a:srgbClr val="FF0000"/>
                </a:solidFill>
                <a:effectLst/>
              </a:rPr>
              <a:t>: Descriptive summary of Likert-style </a:t>
            </a:r>
            <a:r>
              <a:rPr lang="en-CA" sz="4000" b="1">
                <a:solidFill>
                  <a:srgbClr val="FF0000"/>
                </a:solidFill>
              </a:rPr>
              <a:t>c</a:t>
            </a:r>
            <a:r>
              <a:rPr lang="en-CA" sz="4000" b="1" i="0" u="none" strike="noStrike">
                <a:solidFill>
                  <a:srgbClr val="FF0000"/>
                </a:solidFill>
                <a:effectLst/>
              </a:rPr>
              <a:t>ategories</a:t>
            </a:r>
            <a:endParaRPr lang="en-CA" sz="4000" b="0">
              <a:solidFill>
                <a:srgbClr val="FF0000"/>
              </a:solidFill>
              <a:effectLst/>
            </a:endParaRPr>
          </a:p>
          <a:p>
            <a:pPr>
              <a:buNone/>
            </a:pPr>
            <a:br>
              <a:rPr lang="en-CA" sz="4000"/>
            </a:br>
            <a:endParaRPr lang="en-CA" sz="40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0C179D5-FB49-107C-9134-C848F2CC0621}"/>
              </a:ext>
            </a:extLst>
          </p:cNvPr>
          <p:cNvSpPr txBox="1"/>
          <p:nvPr/>
        </p:nvSpPr>
        <p:spPr>
          <a:xfrm>
            <a:off x="8789068" y="25742226"/>
            <a:ext cx="120090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>
                <a:latin typeface="+mj-lt"/>
              </a:rPr>
              <a:t>Note.</a:t>
            </a:r>
            <a:r>
              <a:rPr lang="en-US" sz="3200">
                <a:latin typeface="+mj-lt"/>
              </a:rPr>
              <a:t> Means are descriptive summaries of regrouped item categories. Higher scores indicate more </a:t>
            </a:r>
            <a:r>
              <a:rPr lang="en-US" sz="3200" err="1">
                <a:latin typeface="+mj-lt"/>
              </a:rPr>
              <a:t>favourable</a:t>
            </a:r>
            <a:r>
              <a:rPr lang="en-US" sz="3200">
                <a:latin typeface="+mj-lt"/>
              </a:rPr>
              <a:t> perceptions of the instructional videos.</a:t>
            </a:r>
          </a:p>
          <a:p>
            <a:r>
              <a:rPr lang="en-US" sz="3200">
                <a:latin typeface="+mj-lt"/>
              </a:rPr>
              <a:t>* Item 9 was reverse-coded for the category-level summary because higher scores indicated more </a:t>
            </a:r>
            <a:r>
              <a:rPr lang="en-US" sz="3200" err="1">
                <a:latin typeface="+mj-lt"/>
              </a:rPr>
              <a:t>favourable</a:t>
            </a:r>
            <a:r>
              <a:rPr lang="en-US" sz="3200">
                <a:latin typeface="+mj-lt"/>
              </a:rPr>
              <a:t> perceptions of the laboratory </a:t>
            </a:r>
            <a:r>
              <a:rPr lang="en-US" sz="3200" i="1">
                <a:latin typeface="+mj-lt"/>
              </a:rPr>
              <a:t>without </a:t>
            </a:r>
            <a:r>
              <a:rPr lang="en-US" sz="3200">
                <a:latin typeface="+mj-lt"/>
              </a:rPr>
              <a:t>videos.</a:t>
            </a:r>
            <a:endParaRPr lang="en-US" sz="3200" b="0">
              <a:effectLst/>
              <a:latin typeface="+mj-lt"/>
            </a:endParaRPr>
          </a:p>
        </p:txBody>
      </p:sp>
      <p:sp>
        <p:nvSpPr>
          <p:cNvPr id="73" name="Rounded Rectangle 40">
            <a:extLst>
              <a:ext uri="{FF2B5EF4-FFF2-40B4-BE49-F238E27FC236}">
                <a16:creationId xmlns:a16="http://schemas.microsoft.com/office/drawing/2014/main" id="{74FDCB13-3532-E658-7FD8-0E5EDD307285}"/>
              </a:ext>
            </a:extLst>
          </p:cNvPr>
          <p:cNvSpPr/>
          <p:nvPr/>
        </p:nvSpPr>
        <p:spPr>
          <a:xfrm>
            <a:off x="374188" y="16179410"/>
            <a:ext cx="8053956" cy="14485107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EC3F150-A008-4443-871C-AC80D640DCDB}"/>
              </a:ext>
            </a:extLst>
          </p:cNvPr>
          <p:cNvSpPr txBox="1"/>
          <p:nvPr/>
        </p:nvSpPr>
        <p:spPr>
          <a:xfrm>
            <a:off x="524988" y="16289865"/>
            <a:ext cx="7924766" cy="1498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ea typeface="Calibri"/>
                <a:cs typeface="Calibri"/>
              </a:rPr>
              <a:t>Methods</a:t>
            </a:r>
            <a:endParaRPr lang="en-US" sz="4000" dirty="0">
              <a:ea typeface="Calibri"/>
              <a:cs typeface="Calibri"/>
            </a:endParaRPr>
          </a:p>
          <a:p>
            <a:r>
              <a:rPr lang="en-US" sz="3200" b="1" dirty="0"/>
              <a:t>Design</a:t>
            </a:r>
            <a:r>
              <a:rPr lang="en-US" sz="3200" dirty="0"/>
              <a:t>: Exploratory mixed-methods study using descriptive survey data, video viewership analytics, and open-ended responses.</a:t>
            </a:r>
            <a:endParaRPr lang="en-US" dirty="0"/>
          </a:p>
          <a:p>
            <a:endParaRPr lang="en-US" sz="3200" dirty="0"/>
          </a:p>
          <a:p>
            <a:r>
              <a:rPr lang="en-US" sz="3200" b="1" dirty="0"/>
              <a:t>Participants</a:t>
            </a:r>
            <a:r>
              <a:rPr lang="en-US" sz="3200" dirty="0"/>
              <a:t>: 83 students were enrolled in Kinesiology 375—Tests and Measurements; 5 completed the end-of-term survey (6%).</a:t>
            </a:r>
          </a:p>
          <a:p>
            <a:endParaRPr lang="en-US" sz="3200" b="1" dirty="0"/>
          </a:p>
          <a:p>
            <a:r>
              <a:rPr lang="en-US" sz="3200" b="1" dirty="0"/>
              <a:t>Intervention</a:t>
            </a:r>
            <a:r>
              <a:rPr lang="en-US" sz="3200" dirty="0"/>
              <a:t>: Four short pre-laboratory videos were created for the first four laboratory sessions. Videos were under 5 minutes and used visual demonstration plus scripted narration.</a:t>
            </a:r>
          </a:p>
          <a:p>
            <a:endParaRPr lang="en-US" sz="3200" b="1" dirty="0"/>
          </a:p>
          <a:p>
            <a:r>
              <a:rPr lang="en-US" sz="3200" b="1" dirty="0"/>
              <a:t>Comparison point</a:t>
            </a:r>
            <a:r>
              <a:rPr lang="en-US" sz="3200" dirty="0"/>
              <a:t>: The fifth laboratory session did not include a video and served as a within-course comparison point.</a:t>
            </a:r>
          </a:p>
          <a:p>
            <a:endParaRPr lang="en-US" sz="3200" b="1" dirty="0"/>
          </a:p>
          <a:p>
            <a:r>
              <a:rPr lang="en-US" sz="3200" b="1" dirty="0"/>
              <a:t>Data collection</a:t>
            </a:r>
            <a:r>
              <a:rPr lang="en-US" sz="3200" dirty="0"/>
              <a:t>: End-of-term survey with 24 Likert-style items across 11 domains and 3 open-ended questions; verified unique view counts were also collected.</a:t>
            </a:r>
          </a:p>
          <a:p>
            <a:endParaRPr lang="en-US" sz="3200" b="1" dirty="0"/>
          </a:p>
          <a:p>
            <a:r>
              <a:rPr lang="en-US" sz="3200" b="1" dirty="0"/>
              <a:t>Analysis</a:t>
            </a:r>
            <a:r>
              <a:rPr lang="en-US" sz="3200" dirty="0"/>
              <a:t>: Quantitative data were summarized descriptively using frequencies, means, and observed ranges; open-ended responses were coded into recurring themes.</a:t>
            </a:r>
            <a:endParaRPr lang="en-US" sz="3200" dirty="0">
              <a:ea typeface="Calibri"/>
              <a:cs typeface="Calibri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94B8FCE-9294-767E-3F81-B1195000930E}"/>
              </a:ext>
            </a:extLst>
          </p:cNvPr>
          <p:cNvSpPr txBox="1"/>
          <p:nvPr/>
        </p:nvSpPr>
        <p:spPr>
          <a:xfrm>
            <a:off x="24310879" y="26407357"/>
            <a:ext cx="8561771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F20000"/>
                </a:solidFill>
                <a:ea typeface="Calibri"/>
                <a:cs typeface="Calibri"/>
              </a:rPr>
              <a:t>References</a:t>
            </a:r>
            <a:endParaRPr lang="en-US" sz="4000">
              <a:ea typeface="Calibri"/>
              <a:cs typeface="Calibri"/>
            </a:endParaRP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1</a:t>
            </a:r>
            <a:r>
              <a:rPr lang="en-US" sz="1800">
                <a:ea typeface="Calibri"/>
                <a:cs typeface="Calibri"/>
              </a:rPr>
              <a:t>Bapu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 Ramesh et al., 2026. Journal of Chemical Education, 103(1), 27–35.</a:t>
            </a: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2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Baptiste et al., 2021. Advances in Physiology Education, 45(4), 685–693.</a:t>
            </a: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3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Coyte, 2023. FEBS Open Bio, 13(10), 1810–1830.</a:t>
            </a: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4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de Jong, 2010. Instructional Science, 38(2), 105–134.</a:t>
            </a: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5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Kirkwood, 2006. Computers &amp; Education, 47(3), 316–331.</a:t>
            </a: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6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Kirkwood, 2008. Journal of Computer Assisted Learning, 24(5), 372–382.</a:t>
            </a: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7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Kruskie et al., 2025. Anatomical Sciences Education, 18(5), 448–461.</a:t>
            </a: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8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Mayer, 2024. Educational Psychology Review, 36(1), 8.</a:t>
            </a: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9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Onyeaka et al., 2023. Biochemistry and Molecular Biology Education, 51(1), 29–38.</a:t>
            </a: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10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Rathnayaka et al., 2024. European Journal of Engineering Education, 49(1), 113–138.</a:t>
            </a: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11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Ribosa &amp; Duran, 2022. Educational Research Review, 37, 100475.</a:t>
            </a: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12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Rodgers et al., 2020. European Journal of Engineering Education, 45(2), 292–304.</a:t>
            </a: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13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Royse et al., 2024. Journal of Microbiology &amp; Biology Education, 25(2), e00011-24.</a:t>
            </a:r>
          </a:p>
          <a:p>
            <a:pPr indent="-457200"/>
            <a:r>
              <a:rPr lang="en-US" sz="1200" baseline="30000">
                <a:solidFill>
                  <a:srgbClr val="000000"/>
                </a:solidFill>
                <a:ea typeface="Calibri"/>
                <a:cs typeface="Calibri"/>
              </a:rPr>
              <a:t>14</a:t>
            </a:r>
            <a:r>
              <a:rPr lang="en-US" sz="1800">
                <a:solidFill>
                  <a:srgbClr val="000000"/>
                </a:solidFill>
                <a:ea typeface="Calibri"/>
                <a:cs typeface="Calibri"/>
              </a:rPr>
              <a:t>Sweller, 1988. Cognitive Science, 12(2), 257–285.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2B61F-8E0D-1819-B101-4F1BCF58E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8966" y="17522898"/>
            <a:ext cx="11413095" cy="6939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55C32-8C17-F9D3-2611-EEF11F9BBCFF}"/>
              </a:ext>
            </a:extLst>
          </p:cNvPr>
          <p:cNvSpPr txBox="1"/>
          <p:nvPr/>
        </p:nvSpPr>
        <p:spPr>
          <a:xfrm>
            <a:off x="21092640" y="24620008"/>
            <a:ext cx="11343869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>
                <a:ea typeface="+mn-lt"/>
                <a:cs typeface="+mn-lt"/>
              </a:rPr>
              <a:t>Note. Percentages are calculated based on total course enrollment (n = 83).</a:t>
            </a:r>
            <a:endParaRPr lang="en-US"/>
          </a:p>
          <a:p>
            <a:endParaRPr lang="en-US" sz="3200" dirty="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525B8-8314-C108-53F3-5DCA8C5BE42F}"/>
              </a:ext>
            </a:extLst>
          </p:cNvPr>
          <p:cNvSpPr txBox="1"/>
          <p:nvPr/>
        </p:nvSpPr>
        <p:spPr>
          <a:xfrm>
            <a:off x="2638653" y="1575059"/>
            <a:ext cx="33688269" cy="1904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7200" b="1" spc="240" dirty="0">
                <a:solidFill>
                  <a:srgbClr val="F20000"/>
                </a:solidFill>
                <a:latin typeface="Calibri"/>
                <a:cs typeface="Calibri"/>
              </a:rPr>
              <a:t>Multimedia for Enhanced Learning and Training (MELT) in Undergraduate Kinesiology Laboratory Education</a:t>
            </a:r>
          </a:p>
        </p:txBody>
      </p:sp>
    </p:spTree>
    <p:extLst>
      <p:ext uri="{BB962C8B-B14F-4D97-AF65-F5344CB8AC3E}">
        <p14:creationId xmlns:p14="http://schemas.microsoft.com/office/powerpoint/2010/main" val="3509689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 poster template-landscape-48x36-October 2018" id="{D3B4FEEF-2030-0C43-961C-1859EF49B098}" vid="{E65379A3-EDA5-804A-8264-587EDC196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4191d5-9b76-4ae3-8401-87ceee92a846">
      <UserInfo>
        <DisplayName>Office Of Advancement Visitors</DisplayName>
        <AccountId>4</AccountId>
        <AccountType/>
      </UserInfo>
      <UserInfo>
        <DisplayName>UCalgary Brand</DisplayName>
        <AccountId>15</AccountId>
        <AccountType/>
      </UserInfo>
    </SharedWithUsers>
    <TaxCatchAll xmlns="7a4191d5-9b76-4ae3-8401-87ceee92a846" xsi:nil="true"/>
    <lcf76f155ced4ddcb4097134ff3c332f xmlns="b9b0194d-1e98-4efc-bad5-9450f4bf7a1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D9A0FA515564792FEACC70AB1043E" ma:contentTypeVersion="14" ma:contentTypeDescription="Create a new document." ma:contentTypeScope="" ma:versionID="7f7e0cc1e40a88b99413075e8bf30554">
  <xsd:schema xmlns:xsd="http://www.w3.org/2001/XMLSchema" xmlns:xs="http://www.w3.org/2001/XMLSchema" xmlns:p="http://schemas.microsoft.com/office/2006/metadata/properties" xmlns:ns2="7a4191d5-9b76-4ae3-8401-87ceee92a846" xmlns:ns3="b9b0194d-1e98-4efc-bad5-9450f4bf7a13" targetNamespace="http://schemas.microsoft.com/office/2006/metadata/properties" ma:root="true" ma:fieldsID="bf2af2146a9b0966e9a87ebb457fba04" ns2:_="" ns3:_="">
    <xsd:import namespace="7a4191d5-9b76-4ae3-8401-87ceee92a846"/>
    <xsd:import namespace="b9b0194d-1e98-4efc-bad5-9450f4bf7a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191d5-9b76-4ae3-8401-87ceee92a8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976da6b-3754-4ea3-9a44-9d844208727a}" ma:internalName="TaxCatchAll" ma:showField="CatchAllData" ma:web="7a4191d5-9b76-4ae3-8401-87ceee92a8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0194d-1e98-4efc-bad5-9450f4bf7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d23ff3b-8b4b-4ebe-81e4-de565bb03c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DB88CF-17AA-440E-BD56-463E5EA11508}">
  <ds:schemaRefs>
    <ds:schemaRef ds:uri="7a4191d5-9b76-4ae3-8401-87ceee92a846"/>
    <ds:schemaRef ds:uri="b9b0194d-1e98-4efc-bad5-9450f4bf7a1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C03DC1-CB2F-4B44-8EB8-D74066AD9519}">
  <ds:schemaRefs>
    <ds:schemaRef ds:uri="7a4191d5-9b76-4ae3-8401-87ceee92a846"/>
    <ds:schemaRef ds:uri="b9b0194d-1e98-4efc-bad5-9450f4bf7a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69DEAE-E9EF-407A-8AA4-C7CB669CAF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Research poster template-landscape-48x36-October 2018</Template>
  <TotalTime>0</TotalTime>
  <Words>1004</Words>
  <Application>Microsoft Office PowerPoint</Application>
  <PresentationFormat>Custom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Arial,Sans-Serif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Filewich</dc:creator>
  <cp:lastModifiedBy>Andrew Filewich</cp:lastModifiedBy>
  <cp:revision>246</cp:revision>
  <dcterms:created xsi:type="dcterms:W3CDTF">2026-04-04T14:35:00Z</dcterms:created>
  <dcterms:modified xsi:type="dcterms:W3CDTF">2026-06-07T22:27:00Z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0x010100A14D9A0FA515564792FEACC70AB1043E</vt:lpwstr>
  </property>
  <property fmtid="{D5CDD505-2E9C-101B-9397-08002B2CF9AE}" pid="3" name="Order">
    <vt:r8>22800</vt:r8>
  </property>
</Properties>
</file>